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1132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io-domod.ucoz.ru/_nw/15/45947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0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III. Контрольно-рефлексивный</a:t>
            </a:r>
            <a:endParaRPr lang="ru-RU" sz="2000" b="1" dirty="0">
              <a:solidFill>
                <a:srgbClr val="33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Минута молчания</a:t>
            </a:r>
            <a:endParaRPr lang="ru-RU" sz="2000" dirty="0">
              <a:solidFill>
                <a:srgbClr val="3333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50641" y="2294179"/>
            <a:ext cx="6819687" cy="38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333300"/>
                </a:solidFill>
              </a:rPr>
              <a:t>Коллективное изготовление </a:t>
            </a:r>
            <a:r>
              <a:rPr lang="ru-RU" sz="2800" dirty="0" smtClean="0">
                <a:solidFill>
                  <a:srgbClr val="333300"/>
                </a:solidFill>
              </a:rPr>
              <a:t>плаката</a:t>
            </a:r>
            <a:br>
              <a:rPr lang="ru-RU" sz="2800" dirty="0" smtClean="0">
                <a:solidFill>
                  <a:srgbClr val="333300"/>
                </a:solidFill>
              </a:rPr>
            </a:br>
            <a:r>
              <a:rPr lang="ru-RU" sz="2800" dirty="0" smtClean="0">
                <a:solidFill>
                  <a:srgbClr val="333300"/>
                </a:solidFill>
              </a:rPr>
              <a:t> </a:t>
            </a:r>
            <a:r>
              <a:rPr lang="ru-RU" sz="2800" dirty="0" smtClean="0">
                <a:solidFill>
                  <a:srgbClr val="333300"/>
                </a:solidFill>
              </a:rPr>
              <a:t>«Миру – мир!»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3082" y="2535350"/>
            <a:ext cx="2505349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536" y="4725144"/>
            <a:ext cx="33211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59576" y="4053592"/>
            <a:ext cx="31933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98090">
            <a:off x="6659760" y="1085984"/>
            <a:ext cx="2580758" cy="145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327201" y="2893526"/>
            <a:ext cx="30656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00"/>
                </a:solidFill>
              </a:rPr>
              <a:t>Мы против терроризма!</a:t>
            </a:r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6472" y="1556791"/>
            <a:ext cx="86860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2376264"/>
          </a:xfrm>
        </p:spPr>
        <p:txBody>
          <a:bodyPr/>
          <a:lstStyle/>
          <a:p>
            <a:r>
              <a:rPr lang="ru-RU" b="1" dirty="0" smtClean="0">
                <a:solidFill>
                  <a:srgbClr val="333300"/>
                </a:solidFill>
              </a:rPr>
              <a:t>Спасибо за внимание!</a:t>
            </a:r>
            <a:endParaRPr lang="ru-RU" b="1" dirty="0">
              <a:solidFill>
                <a:srgbClr val="33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00"/>
                </a:solidFill>
                <a:latin typeface="Bookman Old Style" pitchFamily="18" charset="0"/>
              </a:rPr>
              <a:t>Проект </a:t>
            </a:r>
            <a:br>
              <a:rPr lang="ru-RU" b="1" dirty="0" smtClean="0">
                <a:solidFill>
                  <a:srgbClr val="3333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333300"/>
                </a:solidFill>
                <a:latin typeface="Bookman Old Style" pitchFamily="18" charset="0"/>
              </a:rPr>
              <a:t>«Мы против террора»</a:t>
            </a:r>
            <a:r>
              <a:rPr lang="ru-RU" b="1" dirty="0" smtClean="0">
                <a:solidFill>
                  <a:srgbClr val="333300"/>
                </a:solidFill>
              </a:rPr>
              <a:t/>
            </a:r>
            <a:br>
              <a:rPr lang="ru-RU" b="1" dirty="0" smtClean="0">
                <a:solidFill>
                  <a:srgbClr val="333300"/>
                </a:solidFill>
              </a:rPr>
            </a:br>
            <a:r>
              <a:rPr lang="ru-RU" sz="2700" dirty="0" smtClean="0">
                <a:solidFill>
                  <a:srgbClr val="333300"/>
                </a:solidFill>
              </a:rPr>
              <a:t>П</a:t>
            </a:r>
            <a:r>
              <a:rPr lang="ru-RU" sz="2700" dirty="0" smtClean="0">
                <a:solidFill>
                  <a:srgbClr val="333300"/>
                </a:solidFill>
              </a:rPr>
              <a:t>освящённый дню солидарности в борьбе с террором.</a:t>
            </a:r>
            <a:br>
              <a:rPr lang="ru-RU" sz="2700" dirty="0" smtClean="0">
                <a:solidFill>
                  <a:srgbClr val="333300"/>
                </a:solidFill>
              </a:rPr>
            </a:br>
            <a:endParaRPr lang="ru-RU" sz="2700" dirty="0">
              <a:solidFill>
                <a:srgbClr val="33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632848" cy="31459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 сожалению, терроризм — это часть нашей сегодняшней реальности. Даже если мы сами и наши близкие живут в относительно безопасных регионах. Мы не в силах скрыть от своих детей то, что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происходит в мире.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18" descr="http://xn--e1aohf5d.xn--b1akcbzf.xn--p1ai/content/images/pages/child_has_a_speech_delay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71072"/>
            <a:ext cx="7920880" cy="4208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36904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Задачи проекта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smtClean="0"/>
              <a:t> </a:t>
            </a:r>
            <a:r>
              <a:rPr lang="ru-RU" sz="2800" dirty="0" smtClean="0"/>
              <a:t>Дать </a:t>
            </a:r>
            <a:r>
              <a:rPr lang="ru-RU" sz="2800" dirty="0" smtClean="0"/>
              <a:t>понятие детям о том, кто такие террористы, почему 3 сентября – День солидарности в борьбе с </a:t>
            </a:r>
            <a:r>
              <a:rPr lang="ru-RU" sz="2800" dirty="0" smtClean="0"/>
              <a:t>терроризмом;  - Формирование </a:t>
            </a:r>
            <a:r>
              <a:rPr lang="ru-RU" sz="2800" dirty="0" smtClean="0"/>
              <a:t>у детей старшего дошкольного возраста основ противодействия терроризму, выполнения правил поведения, обеспечивающих сохранность их жизни и здоровья в современных условиях и алгоритма действий в чрезвычайных ситуациях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 Продолжать </a:t>
            </a:r>
            <a:r>
              <a:rPr lang="ru-RU" sz="2800" dirty="0" smtClean="0"/>
              <a:t>учить детей играть вместе, дружно;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uzacbs.ru/sites/default/files/inline_images/97daa3c4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844824"/>
            <a:ext cx="4991100" cy="476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u="sng" dirty="0" smtClean="0">
                <a:solidFill>
                  <a:srgbClr val="333300"/>
                </a:solidFill>
              </a:rPr>
              <a:t>Тип проекта</a:t>
            </a:r>
            <a:r>
              <a:rPr lang="ru-RU" sz="1800" dirty="0" smtClean="0">
                <a:solidFill>
                  <a:srgbClr val="333300"/>
                </a:solidFill>
              </a:rPr>
              <a:t>: познавательный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u="sng" dirty="0" smtClean="0">
                <a:solidFill>
                  <a:srgbClr val="333300"/>
                </a:solidFill>
              </a:rPr>
              <a:t>Вид проекта</a:t>
            </a:r>
            <a:r>
              <a:rPr lang="ru-RU" sz="1800" dirty="0" smtClean="0">
                <a:solidFill>
                  <a:srgbClr val="333300"/>
                </a:solidFill>
              </a:rPr>
              <a:t>: групповой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u="sng" dirty="0" smtClean="0">
                <a:solidFill>
                  <a:srgbClr val="333300"/>
                </a:solidFill>
              </a:rPr>
              <a:t>Продолжительность проекта </a:t>
            </a:r>
            <a:r>
              <a:rPr lang="ru-RU" sz="1800" dirty="0" smtClean="0">
                <a:solidFill>
                  <a:srgbClr val="333300"/>
                </a:solidFill>
              </a:rPr>
              <a:t>- </a:t>
            </a:r>
            <a:r>
              <a:rPr lang="ru-RU" sz="1800" dirty="0" smtClean="0">
                <a:solidFill>
                  <a:srgbClr val="333300"/>
                </a:solidFill>
              </a:rPr>
              <a:t>краткосрочный</a:t>
            </a:r>
            <a:r>
              <a:rPr lang="ru-RU" sz="1800" dirty="0" smtClean="0">
                <a:solidFill>
                  <a:srgbClr val="333300"/>
                </a:solidFill>
              </a:rPr>
              <a:t> </a:t>
            </a:r>
            <a:r>
              <a:rPr lang="ru-RU" sz="1800" dirty="0" smtClean="0">
                <a:solidFill>
                  <a:srgbClr val="333300"/>
                </a:solidFill>
              </a:rPr>
              <a:t/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u="sng" dirty="0" smtClean="0">
                <a:solidFill>
                  <a:srgbClr val="333300"/>
                </a:solidFill>
              </a:rPr>
              <a:t>Участники</a:t>
            </a:r>
            <a:r>
              <a:rPr lang="ru-RU" sz="1800" u="sng" dirty="0" smtClean="0">
                <a:solidFill>
                  <a:srgbClr val="333300"/>
                </a:solidFill>
              </a:rPr>
              <a:t> проекта- </a:t>
            </a:r>
            <a:r>
              <a:rPr lang="ru-RU" sz="1800" dirty="0" smtClean="0">
                <a:solidFill>
                  <a:srgbClr val="333300"/>
                </a:solidFill>
              </a:rPr>
              <a:t>дети </a:t>
            </a:r>
            <a:r>
              <a:rPr lang="ru-RU" sz="1800" dirty="0" smtClean="0">
                <a:solidFill>
                  <a:srgbClr val="333300"/>
                </a:solidFill>
              </a:rPr>
              <a:t>старшей группы, родители, участники образовательного процесса, социум.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u="sng" dirty="0" smtClean="0">
                <a:solidFill>
                  <a:srgbClr val="333300"/>
                </a:solidFill>
              </a:rPr>
              <a:t> </a:t>
            </a:r>
            <a:r>
              <a:rPr lang="ru-RU" sz="1800" u="sng" dirty="0" smtClean="0">
                <a:solidFill>
                  <a:srgbClr val="333300"/>
                </a:solidFill>
              </a:rPr>
              <a:t>Материально-технические ресурсы, необходимые для выполнения проекта</a:t>
            </a:r>
            <a:r>
              <a:rPr lang="ru-RU" sz="1800" dirty="0" smtClean="0">
                <a:solidFill>
                  <a:srgbClr val="333300"/>
                </a:solidFill>
              </a:rPr>
              <a:t>: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1. подбор художественной литературы;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2. подбор наглядного материала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3. подготовка изобразительного материала для продуктивной деятельности;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4. дидактические игры, настольные игры</a:t>
            </a:r>
            <a:r>
              <a:rPr lang="ru-RU" sz="1800" dirty="0" smtClean="0">
                <a:solidFill>
                  <a:srgbClr val="333300"/>
                </a:solidFill>
              </a:rPr>
              <a:t>;</a:t>
            </a:r>
            <a:r>
              <a:rPr lang="ru-RU" sz="1800" dirty="0" smtClean="0">
                <a:solidFill>
                  <a:srgbClr val="333300"/>
                </a:solidFill>
              </a:rPr>
              <a:t/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5. </a:t>
            </a:r>
            <a:r>
              <a:rPr lang="ru-RU" sz="1800" dirty="0" smtClean="0">
                <a:solidFill>
                  <a:srgbClr val="333300"/>
                </a:solidFill>
              </a:rPr>
              <a:t>выставка книг, рисунков;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6.создание </a:t>
            </a:r>
            <a:r>
              <a:rPr lang="ru-RU" sz="1800" dirty="0" smtClean="0">
                <a:solidFill>
                  <a:srgbClr val="333300"/>
                </a:solidFill>
              </a:rPr>
              <a:t>условий для проведения мероприятий;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7.подбор </a:t>
            </a:r>
            <a:r>
              <a:rPr lang="ru-RU" sz="1800" dirty="0" smtClean="0">
                <a:solidFill>
                  <a:srgbClr val="333300"/>
                </a:solidFill>
              </a:rPr>
              <a:t>видеозаписей, аудиозаписей;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9. разработка памяток, буклетов для детей и родителей.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u="sng" dirty="0" smtClean="0">
                <a:solidFill>
                  <a:srgbClr val="333300"/>
                </a:solidFill>
              </a:rPr>
              <a:t>Необходимые условия реализации</a:t>
            </a:r>
            <a:r>
              <a:rPr lang="ru-RU" sz="1800" dirty="0" smtClean="0">
                <a:solidFill>
                  <a:srgbClr val="333300"/>
                </a:solidFill>
              </a:rPr>
              <a:t> проекта: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• интерес детей и родителей;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• методические разработки,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>• интеграция со специалистами детского сада.</a:t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rgbClr val="333300"/>
                </a:solidFill>
              </a:rPr>
              <a:t/>
            </a:r>
            <a:br>
              <a:rPr lang="ru-RU" sz="1800" dirty="0" smtClean="0">
                <a:solidFill>
                  <a:srgbClr val="33330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07088" cy="6858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I</a:t>
            </a:r>
            <a:r>
              <a:rPr lang="ru-RU" sz="2000" b="1" dirty="0" smtClean="0">
                <a:solidFill>
                  <a:srgbClr val="333300"/>
                </a:solidFill>
              </a:rPr>
              <a:t>. Информационно-накопительный</a:t>
            </a:r>
            <a:r>
              <a:rPr lang="ru-RU" sz="2000" dirty="0" smtClean="0">
                <a:solidFill>
                  <a:srgbClr val="333300"/>
                </a:solidFill>
              </a:rPr>
              <a:t/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1. Изучение интереса детей для определения целей проекта.</a:t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2. Подбор и анализ методической литературы.</a:t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3. </a:t>
            </a:r>
            <a:r>
              <a:rPr lang="ru-RU" sz="2000" dirty="0" smtClean="0">
                <a:solidFill>
                  <a:srgbClr val="333300"/>
                </a:solidFill>
              </a:rPr>
              <a:t>Прослушивание презентации, мультфильмы </a:t>
            </a:r>
            <a:r>
              <a:rPr lang="ru-RU" sz="2000" dirty="0" smtClean="0">
                <a:solidFill>
                  <a:srgbClr val="333300"/>
                </a:solidFill>
              </a:rPr>
              <a:t>о безопасности, настольно – печатные, дидактические, подвижные </a:t>
            </a:r>
            <a:r>
              <a:rPr lang="ru-RU" sz="2000" dirty="0" smtClean="0">
                <a:solidFill>
                  <a:srgbClr val="333300"/>
                </a:solidFill>
              </a:rPr>
              <a:t>игры</a:t>
            </a:r>
            <a:r>
              <a:rPr lang="ru-RU" sz="2000" dirty="0" smtClean="0">
                <a:solidFill>
                  <a:srgbClr val="333300"/>
                </a:solidFill>
              </a:rPr>
              <a:t>.</a:t>
            </a:r>
            <a:r>
              <a:rPr lang="ru-RU" sz="2000" dirty="0" smtClean="0">
                <a:solidFill>
                  <a:srgbClr val="333300"/>
                </a:solidFill>
              </a:rPr>
              <a:t/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4</a:t>
            </a:r>
            <a:r>
              <a:rPr lang="ru-RU" sz="2000" dirty="0" smtClean="0">
                <a:solidFill>
                  <a:srgbClr val="333300"/>
                </a:solidFill>
              </a:rPr>
              <a:t>. Ознакомление родителей с целями и задачами проекта.</a:t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5. Определение направлений практической деятельности детей и родителей.</a:t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6. Беседы с родителями о необходимости участия их в проекте, о серьезном отношении к </a:t>
            </a:r>
            <a:r>
              <a:rPr lang="ru-RU" sz="2000" dirty="0" err="1" smtClean="0">
                <a:solidFill>
                  <a:srgbClr val="333300"/>
                </a:solidFill>
              </a:rPr>
              <a:t>воспитательно</a:t>
            </a:r>
            <a:r>
              <a:rPr lang="ru-RU" sz="2000" dirty="0" smtClean="0">
                <a:solidFill>
                  <a:srgbClr val="333300"/>
                </a:solidFill>
              </a:rPr>
              <a:t> -образовательному процессу в ДОУ, с целью воспитания детей не только в детском саду, но и дома используя положительные формы семейного воспитания.</a:t>
            </a:r>
            <a:br>
              <a:rPr lang="ru-RU" sz="2000" dirty="0" smtClean="0">
                <a:solidFill>
                  <a:srgbClr val="333300"/>
                </a:solidFill>
              </a:rPr>
            </a:br>
            <a:r>
              <a:rPr lang="ru-RU" sz="2000" dirty="0" smtClean="0">
                <a:solidFill>
                  <a:srgbClr val="333300"/>
                </a:solidFill>
              </a:rPr>
              <a:t>7. Подготовка материала в центрах активности в группе.</a:t>
            </a:r>
            <a:br>
              <a:rPr lang="ru-RU" sz="2000" dirty="0" smtClean="0">
                <a:solidFill>
                  <a:srgbClr val="333300"/>
                </a:solidFill>
              </a:rPr>
            </a:br>
            <a:endParaRPr lang="ru-RU" sz="2000" dirty="0">
              <a:solidFill>
                <a:srgbClr val="333300"/>
              </a:solidFill>
            </a:endParaRPr>
          </a:p>
        </p:txBody>
      </p:sp>
      <p:pic>
        <p:nvPicPr>
          <p:cNvPr id="4" name="Picture 2" descr="http://matreshka149.ru/wp-content/uploads/2014/03/%D1%81%D1%82%D0%B0%D1%82%D1%8C%D1%8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068960"/>
            <a:ext cx="2095500" cy="2105025"/>
          </a:xfrm>
          <a:prstGeom prst="rect">
            <a:avLst/>
          </a:prstGeom>
          <a:noFill/>
        </p:spPr>
      </p:pic>
      <p:pic>
        <p:nvPicPr>
          <p:cNvPr id="5" name="Содержимое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065" y="188640"/>
            <a:ext cx="27309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94720" cy="994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Буклеты для родителей</a:t>
            </a:r>
            <a:endParaRPr lang="ru-RU" sz="2000" b="1" dirty="0">
              <a:solidFill>
                <a:srgbClr val="333300"/>
              </a:solidFill>
            </a:endParaRPr>
          </a:p>
        </p:txBody>
      </p:sp>
      <p:pic>
        <p:nvPicPr>
          <p:cNvPr id="18435" name="Picture 3" descr="C:\Users\Наталия\Desktop\работа фото\20170906_13241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628800"/>
            <a:ext cx="5600039" cy="1800200"/>
          </a:xfrm>
          <a:prstGeom prst="rect">
            <a:avLst/>
          </a:prstGeom>
          <a:noFill/>
        </p:spPr>
      </p:pic>
      <p:pic>
        <p:nvPicPr>
          <p:cNvPr id="18437" name="Picture 5" descr="http://sobes.tatarstan.ru/file/Image/6940676%D0%A2%D0%95%D0%A0%D0%A0%D0%9E%D0%A0%D0%98%D0%97%D0%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1969980" cy="1296144"/>
          </a:xfrm>
          <a:prstGeom prst="rect">
            <a:avLst/>
          </a:prstGeom>
          <a:noFill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40"/>
            <a:ext cx="5832648" cy="28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 descr="http://sc1.okis.ru/img/sc1/Zarukidruz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897560" cy="302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333300"/>
                </a:solidFill>
              </a:rPr>
              <a:t>II. Организационно – практический</a:t>
            </a:r>
            <a:r>
              <a:rPr lang="ru-RU" dirty="0" smtClean="0">
                <a:solidFill>
                  <a:srgbClr val="333300"/>
                </a:solidFill>
              </a:rPr>
              <a:t/>
            </a:r>
            <a:br>
              <a:rPr lang="ru-RU" dirty="0" smtClean="0">
                <a:solidFill>
                  <a:srgbClr val="333300"/>
                </a:solidFill>
              </a:rPr>
            </a:b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 Непосредственная </a:t>
            </a:r>
            <a:r>
              <a:rPr lang="ru-RU" sz="2000" dirty="0" smtClean="0">
                <a:solidFill>
                  <a:srgbClr val="333300"/>
                </a:solidFill>
              </a:rPr>
              <a:t>образовательная 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Занятие</a:t>
            </a:r>
            <a:r>
              <a:rPr lang="ru-RU" sz="2000" dirty="0" smtClean="0">
                <a:solidFill>
                  <a:srgbClr val="333300"/>
                </a:solidFill>
              </a:rPr>
              <a:t> </a:t>
            </a:r>
            <a:r>
              <a:rPr lang="ru-RU" sz="2000" i="1" dirty="0" smtClean="0">
                <a:solidFill>
                  <a:srgbClr val="333300"/>
                </a:solidFill>
              </a:rPr>
              <a:t>«Кто помог Красной шапочке</a:t>
            </a:r>
            <a:r>
              <a:rPr lang="ru-RU" sz="2000" i="1" dirty="0" smtClean="0">
                <a:solidFill>
                  <a:srgbClr val="333300"/>
                </a:solidFill>
              </a:rPr>
              <a:t>?»</a:t>
            </a:r>
          </a:p>
          <a:p>
            <a:pPr>
              <a:buNone/>
            </a:pPr>
            <a:r>
              <a:rPr lang="ru-RU" sz="2000" dirty="0" smtClean="0">
                <a:solidFill>
                  <a:srgbClr val="333300"/>
                </a:solidFill>
              </a:rPr>
              <a:t>- Чтение </a:t>
            </a:r>
            <a:r>
              <a:rPr lang="ru-RU" sz="2000" dirty="0" smtClean="0">
                <a:solidFill>
                  <a:srgbClr val="333300"/>
                </a:solidFill>
              </a:rPr>
              <a:t>художественной </a:t>
            </a:r>
            <a:r>
              <a:rPr lang="ru-RU" sz="2000" dirty="0" smtClean="0">
                <a:solidFill>
                  <a:srgbClr val="333300"/>
                </a:solidFill>
              </a:rPr>
              <a:t>литературы: Г. Блинов </a:t>
            </a:r>
            <a:r>
              <a:rPr lang="ru-RU" sz="2000" i="1" dirty="0" smtClean="0">
                <a:solidFill>
                  <a:srgbClr val="333300"/>
                </a:solidFill>
              </a:rPr>
              <a:t>«Непослушный СТО бед»</a:t>
            </a:r>
            <a:r>
              <a:rPr lang="ru-RU" sz="2000" dirty="0" smtClean="0">
                <a:solidFill>
                  <a:srgbClr val="333300"/>
                </a:solidFill>
              </a:rPr>
              <a:t>, </a:t>
            </a:r>
            <a:r>
              <a:rPr lang="ru-RU" sz="2000" dirty="0" smtClean="0">
                <a:solidFill>
                  <a:srgbClr val="333300"/>
                </a:solidFill>
              </a:rPr>
              <a:t>Т. А. Шорыгина </a:t>
            </a:r>
            <a:r>
              <a:rPr lang="ru-RU" sz="2000" i="1" dirty="0" smtClean="0">
                <a:solidFill>
                  <a:srgbClr val="333300"/>
                </a:solidFill>
              </a:rPr>
              <a:t>«Осторожные сказки</a:t>
            </a:r>
            <a:r>
              <a:rPr lang="ru-RU" sz="2000" i="1" dirty="0" smtClean="0">
                <a:solidFill>
                  <a:srgbClr val="333300"/>
                </a:solidFill>
              </a:rPr>
              <a:t>»</a:t>
            </a:r>
            <a:r>
              <a:rPr lang="ru-RU" sz="2000" dirty="0" smtClean="0">
                <a:solidFill>
                  <a:srgbClr val="3333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333300"/>
                </a:solidFill>
              </a:rPr>
              <a:t>Беседа</a:t>
            </a:r>
            <a:r>
              <a:rPr lang="ru-RU" sz="2000" dirty="0" smtClean="0">
                <a:solidFill>
                  <a:srgbClr val="333300"/>
                </a:solidFill>
              </a:rPr>
              <a:t> </a:t>
            </a:r>
            <a:r>
              <a:rPr lang="ru-RU" sz="2000" i="1" dirty="0" smtClean="0">
                <a:solidFill>
                  <a:srgbClr val="333300"/>
                </a:solidFill>
              </a:rPr>
              <a:t>«Разговор с детьми о </a:t>
            </a:r>
            <a:r>
              <a:rPr lang="ru-RU" sz="2000" b="1" i="1" dirty="0" smtClean="0">
                <a:solidFill>
                  <a:srgbClr val="333300"/>
                </a:solidFill>
              </a:rPr>
              <a:t>терроризме</a:t>
            </a:r>
            <a:r>
              <a:rPr lang="ru-RU" sz="2000" i="1" dirty="0" smtClean="0">
                <a:solidFill>
                  <a:srgbClr val="333300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333300"/>
                </a:solidFill>
              </a:rPr>
              <a:t>Дидактические игры: </a:t>
            </a:r>
            <a:r>
              <a:rPr lang="ru-RU" sz="2000" i="1" dirty="0" smtClean="0">
                <a:solidFill>
                  <a:srgbClr val="333300"/>
                </a:solidFill>
              </a:rPr>
              <a:t>«</a:t>
            </a:r>
            <a:r>
              <a:rPr lang="ru-RU" sz="2000" i="1" dirty="0" smtClean="0">
                <a:solidFill>
                  <a:srgbClr val="333300"/>
                </a:solidFill>
              </a:rPr>
              <a:t>Если я остался один дома»</a:t>
            </a:r>
            <a:r>
              <a:rPr lang="ru-RU" sz="2000" dirty="0" smtClean="0">
                <a:solidFill>
                  <a:srgbClr val="333300"/>
                </a:solidFill>
              </a:rPr>
              <a:t>, </a:t>
            </a:r>
            <a:r>
              <a:rPr lang="ru-RU" sz="2000" i="1" dirty="0" smtClean="0">
                <a:solidFill>
                  <a:srgbClr val="333300"/>
                </a:solidFill>
              </a:rPr>
              <a:t>«Если я нашёл коробку»</a:t>
            </a:r>
            <a:r>
              <a:rPr lang="ru-RU" sz="2000" dirty="0" smtClean="0">
                <a:solidFill>
                  <a:srgbClr val="333300"/>
                </a:solidFill>
              </a:rPr>
              <a:t>, </a:t>
            </a:r>
            <a:r>
              <a:rPr lang="ru-RU" sz="2000" i="1" dirty="0" smtClean="0">
                <a:solidFill>
                  <a:srgbClr val="333300"/>
                </a:solidFill>
              </a:rPr>
              <a:t>«Похититель и находчивые ребята»</a:t>
            </a:r>
            <a:r>
              <a:rPr lang="ru-RU" sz="2000" dirty="0" smtClean="0">
                <a:solidFill>
                  <a:srgbClr val="333300"/>
                </a:solidFill>
              </a:rPr>
              <a:t>, </a:t>
            </a:r>
            <a:r>
              <a:rPr lang="ru-RU" sz="2000" i="1" dirty="0" smtClean="0">
                <a:solidFill>
                  <a:srgbClr val="333300"/>
                </a:solidFill>
              </a:rPr>
              <a:t>«Куда бежать если за тобой гонятся»</a:t>
            </a:r>
            <a:r>
              <a:rPr lang="ru-RU" sz="2000" dirty="0" smtClean="0">
                <a:solidFill>
                  <a:srgbClr val="333300"/>
                </a:solidFill>
              </a:rPr>
              <a:t>, </a:t>
            </a:r>
            <a:r>
              <a:rPr lang="ru-RU" sz="2000" i="1" dirty="0" smtClean="0">
                <a:solidFill>
                  <a:srgbClr val="333300"/>
                </a:solidFill>
              </a:rPr>
              <a:t>«Незнакомец</a:t>
            </a:r>
            <a:r>
              <a:rPr lang="ru-RU" sz="2000" i="1" dirty="0" smtClean="0">
                <a:solidFill>
                  <a:srgbClr val="333300"/>
                </a:solidFill>
              </a:rPr>
              <a:t>»</a:t>
            </a:r>
            <a:r>
              <a:rPr lang="ru-RU" sz="2000" dirty="0" smtClean="0">
                <a:solidFill>
                  <a:srgbClr val="333300"/>
                </a:solidFill>
              </a:rPr>
              <a:t>.</a:t>
            </a:r>
            <a:endParaRPr lang="ru-RU" sz="2000" dirty="0" smtClean="0">
              <a:solidFill>
                <a:srgbClr val="333300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19460" name="Picture 4" descr="C:\Users\Наталия\Desktop\фото средняя гр\20161111_0905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57269"/>
            <a:ext cx="3456383" cy="3700731"/>
          </a:xfrm>
          <a:prstGeom prst="rect">
            <a:avLst/>
          </a:prstGeom>
          <a:noFill/>
        </p:spPr>
      </p:pic>
      <p:pic>
        <p:nvPicPr>
          <p:cNvPr id="19462" name="Picture 6" descr="http://www.maam.ru/upload/blogs/detsad-172581-1396279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243926" cy="1686188"/>
          </a:xfrm>
          <a:prstGeom prst="rect">
            <a:avLst/>
          </a:prstGeom>
          <a:noFill/>
        </p:spPr>
      </p:pic>
      <p:pic>
        <p:nvPicPr>
          <p:cNvPr id="19464" name="Picture 8" descr="http://static.ozone.ru/multimedia/books_covers/100071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1584176" cy="240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Экскурсия в детскую библиотеку</a:t>
            </a:r>
            <a:endParaRPr lang="ru-RU" sz="2000" b="1" dirty="0">
              <a:solidFill>
                <a:srgbClr val="33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7281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333300"/>
                </a:solidFill>
              </a:rPr>
              <a:t>Любовь Владимировна (библиотекарь) подготовила занятие на </a:t>
            </a:r>
            <a:r>
              <a:rPr lang="ru-RU" sz="1800" dirty="0" smtClean="0">
                <a:solidFill>
                  <a:srgbClr val="333300"/>
                </a:solidFill>
              </a:rPr>
              <a:t>серьёзную и важную </a:t>
            </a:r>
            <a:r>
              <a:rPr lang="ru-RU" sz="1800" dirty="0" smtClean="0">
                <a:solidFill>
                  <a:srgbClr val="333300"/>
                </a:solidFill>
              </a:rPr>
              <a:t>тему в доступной форме: дети вспомнили о правилах безопасности при встрече с незнакомыми людьми, а так же при обнаружении предметов; ребята показали свои знания; вспомнили номера телефонов, которые нужно набрать в экстренных ситуациях.</a:t>
            </a:r>
            <a:endParaRPr lang="ru-RU" sz="1800" dirty="0">
              <a:solidFill>
                <a:srgbClr val="333300"/>
              </a:solidFill>
            </a:endParaRPr>
          </a:p>
        </p:txBody>
      </p:sp>
      <p:pic>
        <p:nvPicPr>
          <p:cNvPr id="20482" name="Picture 2" descr="http://ds1irbit.ru/upload/images/gallery/16/WP_20170906_10_08_58_Pro.jpg"/>
          <p:cNvPicPr>
            <a:picLocks noChangeAspect="1" noChangeArrowheads="1"/>
          </p:cNvPicPr>
          <p:nvPr/>
        </p:nvPicPr>
        <p:blipFill>
          <a:blip r:embed="rId2" cstate="print"/>
          <a:srcRect t="17094" r="8696" b="16971"/>
          <a:stretch>
            <a:fillRect/>
          </a:stretch>
        </p:blipFill>
        <p:spPr bwMode="auto">
          <a:xfrm>
            <a:off x="395536" y="4149080"/>
            <a:ext cx="1512168" cy="1944216"/>
          </a:xfrm>
          <a:prstGeom prst="rect">
            <a:avLst/>
          </a:prstGeom>
          <a:noFill/>
        </p:spPr>
      </p:pic>
      <p:pic>
        <p:nvPicPr>
          <p:cNvPr id="20484" name="Picture 4" descr="http://ds1irbit.ru/upload/images/gallery/16/WP_20170906_10_26_58_Pro.jpg"/>
          <p:cNvPicPr>
            <a:picLocks noChangeAspect="1" noChangeArrowheads="1"/>
          </p:cNvPicPr>
          <p:nvPr/>
        </p:nvPicPr>
        <p:blipFill>
          <a:blip r:embed="rId3" cstate="print"/>
          <a:srcRect t="22727" r="2886" b="18182"/>
          <a:stretch>
            <a:fillRect/>
          </a:stretch>
        </p:blipFill>
        <p:spPr bwMode="auto">
          <a:xfrm>
            <a:off x="2267744" y="4797152"/>
            <a:ext cx="1728192" cy="1872208"/>
          </a:xfrm>
          <a:prstGeom prst="rect">
            <a:avLst/>
          </a:prstGeom>
          <a:noFill/>
        </p:spPr>
      </p:pic>
      <p:pic>
        <p:nvPicPr>
          <p:cNvPr id="20486" name="Picture 6" descr="http://ds1irbit.ru/upload/images/gallery/16/WP_20170906_10_28_40_Pro.jpg"/>
          <p:cNvPicPr>
            <a:picLocks noChangeAspect="1" noChangeArrowheads="1"/>
          </p:cNvPicPr>
          <p:nvPr/>
        </p:nvPicPr>
        <p:blipFill>
          <a:blip r:embed="rId4" cstate="print"/>
          <a:srcRect t="24000" r="7418" b="12000"/>
          <a:stretch>
            <a:fillRect/>
          </a:stretch>
        </p:blipFill>
        <p:spPr bwMode="auto">
          <a:xfrm>
            <a:off x="2843808" y="2708920"/>
            <a:ext cx="1656184" cy="2038380"/>
          </a:xfrm>
          <a:prstGeom prst="rect">
            <a:avLst/>
          </a:prstGeom>
          <a:noFill/>
        </p:spPr>
      </p:pic>
      <p:pic>
        <p:nvPicPr>
          <p:cNvPr id="20488" name="Picture 8" descr="http://ds1irbit.ru/upload/images/gallery/16/WP_20170906_10_55_55_Pro.jpg"/>
          <p:cNvPicPr>
            <a:picLocks noChangeAspect="1" noChangeArrowheads="1"/>
          </p:cNvPicPr>
          <p:nvPr/>
        </p:nvPicPr>
        <p:blipFill>
          <a:blip r:embed="rId5" cstate="print"/>
          <a:srcRect t="38961" r="574" b="19481"/>
          <a:stretch>
            <a:fillRect/>
          </a:stretch>
        </p:blipFill>
        <p:spPr bwMode="auto">
          <a:xfrm>
            <a:off x="4932040" y="3216325"/>
            <a:ext cx="3672408" cy="273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Совместно с родителями изготовление «Голубей мира»</a:t>
            </a:r>
            <a:endParaRPr lang="ru-RU" sz="2000" b="1" dirty="0">
              <a:solidFill>
                <a:srgbClr val="333300"/>
              </a:solidFill>
            </a:endParaRPr>
          </a:p>
        </p:txBody>
      </p:sp>
      <p:pic>
        <p:nvPicPr>
          <p:cNvPr id="21509" name="Picture 5" descr="C:\Users\Наталия\Desktop\работа фото\20170905_154930.jpg"/>
          <p:cNvPicPr>
            <a:picLocks noChangeAspect="1" noChangeArrowheads="1"/>
          </p:cNvPicPr>
          <p:nvPr/>
        </p:nvPicPr>
        <p:blipFill>
          <a:blip r:embed="rId2" cstate="print"/>
          <a:srcRect l="12729" t="9677" r="14532" b="16129"/>
          <a:stretch>
            <a:fillRect/>
          </a:stretch>
        </p:blipFill>
        <p:spPr bwMode="auto">
          <a:xfrm>
            <a:off x="755576" y="1340768"/>
            <a:ext cx="2880320" cy="1656184"/>
          </a:xfrm>
          <a:prstGeom prst="rect">
            <a:avLst/>
          </a:prstGeom>
          <a:noFill/>
        </p:spPr>
      </p:pic>
      <p:pic>
        <p:nvPicPr>
          <p:cNvPr id="21510" name="Picture 6" descr="C:\Users\Наталия\Desktop\работа фото\20170905_155512.jpg"/>
          <p:cNvPicPr>
            <a:picLocks noChangeAspect="1" noChangeArrowheads="1"/>
          </p:cNvPicPr>
          <p:nvPr/>
        </p:nvPicPr>
        <p:blipFill>
          <a:blip r:embed="rId3" cstate="print"/>
          <a:srcRect r="3744" b="4831"/>
          <a:stretch>
            <a:fillRect/>
          </a:stretch>
        </p:blipFill>
        <p:spPr bwMode="auto">
          <a:xfrm rot="5400000">
            <a:off x="3421196" y="1970904"/>
            <a:ext cx="2981442" cy="1661745"/>
          </a:xfrm>
          <a:prstGeom prst="rect">
            <a:avLst/>
          </a:prstGeom>
          <a:noFill/>
        </p:spPr>
      </p:pic>
      <p:pic>
        <p:nvPicPr>
          <p:cNvPr id="21511" name="Picture 7" descr="C:\Users\Наталия\Desktop\работа фото\20170905_155710.jpg"/>
          <p:cNvPicPr>
            <a:picLocks noChangeAspect="1" noChangeArrowheads="1"/>
          </p:cNvPicPr>
          <p:nvPr/>
        </p:nvPicPr>
        <p:blipFill>
          <a:blip r:embed="rId4" cstate="print"/>
          <a:srcRect r="25803" b="-3199"/>
          <a:stretch>
            <a:fillRect/>
          </a:stretch>
        </p:blipFill>
        <p:spPr bwMode="auto">
          <a:xfrm rot="5192548">
            <a:off x="6071340" y="1457809"/>
            <a:ext cx="1997418" cy="1566118"/>
          </a:xfrm>
          <a:prstGeom prst="rect">
            <a:avLst/>
          </a:prstGeom>
          <a:noFill/>
        </p:spPr>
      </p:pic>
      <p:pic>
        <p:nvPicPr>
          <p:cNvPr id="21513" name="Picture 9" descr="C:\Users\Наталия\Desktop\работа фото\20170905_165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4565" y="4070010"/>
            <a:ext cx="2808312" cy="1583117"/>
          </a:xfrm>
          <a:prstGeom prst="rect">
            <a:avLst/>
          </a:prstGeom>
          <a:noFill/>
        </p:spPr>
      </p:pic>
      <p:pic>
        <p:nvPicPr>
          <p:cNvPr id="21514" name="Picture 10" descr="C:\Users\Наталия\Desktop\работа фото\20170905_172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28728">
            <a:off x="6351891" y="4053158"/>
            <a:ext cx="2476599" cy="1396122"/>
          </a:xfrm>
          <a:prstGeom prst="rect">
            <a:avLst/>
          </a:prstGeom>
          <a:noFill/>
        </p:spPr>
      </p:pic>
      <p:pic>
        <p:nvPicPr>
          <p:cNvPr id="21515" name="Picture 11" descr="C:\Users\Наталия\Desktop\тел фот\20170504_171417-1.jpg"/>
          <p:cNvPicPr>
            <a:picLocks noChangeAspect="1" noChangeArrowheads="1"/>
          </p:cNvPicPr>
          <p:nvPr/>
        </p:nvPicPr>
        <p:blipFill>
          <a:blip r:embed="rId7" cstate="print"/>
          <a:srcRect b="19671"/>
          <a:stretch>
            <a:fillRect/>
          </a:stretch>
        </p:blipFill>
        <p:spPr bwMode="auto">
          <a:xfrm>
            <a:off x="3203848" y="4869160"/>
            <a:ext cx="33123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Проект  «Мы против террора» Посвящённый дню солидарности в борьбе с террором. </vt:lpstr>
      <vt:lpstr>Задачи проекта:  - Дать понятие детям о том, кто такие террористы, почему 3 сентября – День солидарности в борьбе с терроризмом;  - Формирование у детей старшего дошкольного возраста основ противодействия терроризму, выполнения правил поведения, обеспечивающих сохранность их жизни и здоровья в современных условиях и алгоритма действий в чрезвычайных ситуациях. ; - Продолжать учить детей играть вместе, дружно;  </vt:lpstr>
      <vt:lpstr>Тип проекта: познавательный Вид проекта: групповой Продолжительность проекта - краткосрочный  Участники проекта- дети старшей группы, родители, участники образовательного процесса, социум.  Материально-технические ресурсы, необходимые для выполнения проекта: 1. подбор художественной литературы; 2. подбор наглядного материала 3. подготовка изобразительного материала для продуктивной деятельности; 4. дидактические игры, настольные игры; 5. выставка книг, рисунков; 6.создание условий для проведения мероприятий; 7.подбор видеозаписей, аудиозаписей; 9. разработка памяток, буклетов для детей и родителей. Необходимые условия реализации проекта: • интерес детей и родителей; • методические разработки, • интеграция со специалистами детского сада.   </vt:lpstr>
      <vt:lpstr>I. Информационно-накопительный 1. Изучение интереса детей для определения целей проекта. 2. Подбор и анализ методической литературы. 3. Прослушивание презентации, мультфильмы о безопасности, настольно – печатные, дидактические, подвижные игры. 4. Ознакомление родителей с целями и задачами проекта. 5. Определение направлений практической деятельности детей и родителей. 6. Беседы с родителями о необходимости участия их в проекте, о серьезном отношении к воспитательно -образовательному процессу в ДОУ, с целью воспитания детей не только в детском саду, но и дома используя положительные формы семейного воспитания. 7. Подготовка материала в центрах активности в группе. </vt:lpstr>
      <vt:lpstr>Буклеты для родителей</vt:lpstr>
      <vt:lpstr>II. Организационно – практический </vt:lpstr>
      <vt:lpstr>Экскурсия в детскую библиотеку</vt:lpstr>
      <vt:lpstr>Совместно с родителями изготовление «Голубей мира»</vt:lpstr>
      <vt:lpstr>III. Контрольно-рефлексивный</vt:lpstr>
      <vt:lpstr>Коллективное изготовление плаката  «Миру – мир!» </vt:lpstr>
      <vt:lpstr>Мы против терроризма!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19</cp:revision>
  <dcterms:created xsi:type="dcterms:W3CDTF">2017-09-17T02:58:55Z</dcterms:created>
  <dcterms:modified xsi:type="dcterms:W3CDTF">2017-09-17T06:06:06Z</dcterms:modified>
</cp:coreProperties>
</file>